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sldIdLst>
    <p:sldId id="256" r:id="rId2"/>
    <p:sldId id="258" r:id="rId3"/>
    <p:sldId id="257" r:id="rId4"/>
    <p:sldId id="329" r:id="rId5"/>
    <p:sldId id="343" r:id="rId6"/>
    <p:sldId id="272" r:id="rId7"/>
    <p:sldId id="273" r:id="rId8"/>
    <p:sldId id="274" r:id="rId9"/>
    <p:sldId id="344" r:id="rId10"/>
    <p:sldId id="311" r:id="rId11"/>
    <p:sldId id="313" r:id="rId12"/>
    <p:sldId id="317" r:id="rId13"/>
    <p:sldId id="319" r:id="rId14"/>
    <p:sldId id="320" r:id="rId15"/>
    <p:sldId id="321" r:id="rId16"/>
    <p:sldId id="291" r:id="rId17"/>
    <p:sldId id="322" r:id="rId18"/>
    <p:sldId id="323" r:id="rId19"/>
    <p:sldId id="324" r:id="rId20"/>
    <p:sldId id="263" r:id="rId21"/>
    <p:sldId id="325" r:id="rId22"/>
    <p:sldId id="326" r:id="rId23"/>
    <p:sldId id="267" r:id="rId24"/>
    <p:sldId id="266" r:id="rId25"/>
    <p:sldId id="268" r:id="rId26"/>
    <p:sldId id="269" r:id="rId27"/>
    <p:sldId id="286" r:id="rId28"/>
    <p:sldId id="327" r:id="rId29"/>
    <p:sldId id="333" r:id="rId30"/>
    <p:sldId id="265" r:id="rId31"/>
    <p:sldId id="309" r:id="rId32"/>
    <p:sldId id="261" r:id="rId33"/>
    <p:sldId id="301" r:id="rId34"/>
    <p:sldId id="262" r:id="rId35"/>
    <p:sldId id="314" r:id="rId36"/>
    <p:sldId id="345" r:id="rId37"/>
    <p:sldId id="335" r:id="rId38"/>
    <p:sldId id="336" r:id="rId39"/>
    <p:sldId id="337" r:id="rId40"/>
    <p:sldId id="338" r:id="rId41"/>
    <p:sldId id="340" r:id="rId42"/>
    <p:sldId id="341" r:id="rId43"/>
    <p:sldId id="303" r:id="rId44"/>
    <p:sldId id="304" r:id="rId45"/>
    <p:sldId id="279" r:id="rId46"/>
    <p:sldId id="307" r:id="rId47"/>
    <p:sldId id="275" r:id="rId48"/>
    <p:sldId id="276" r:id="rId49"/>
    <p:sldId id="285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39"/>
    <p:restoredTop sz="94558"/>
  </p:normalViewPr>
  <p:slideViewPr>
    <p:cSldViewPr snapToGrid="0" snapToObjects="1">
      <p:cViewPr varScale="1">
        <p:scale>
          <a:sx n="121" d="100"/>
          <a:sy n="121" d="100"/>
        </p:scale>
        <p:origin x="2368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tiff>
</file>

<file path=ppt/media/image2.tiff>
</file>

<file path=ppt/media/image20.png>
</file>

<file path=ppt/media/image21.tiff>
</file>

<file path=ppt/media/image22.png>
</file>

<file path=ppt/media/image23.tiff>
</file>

<file path=ppt/media/image24.tiff>
</file>

<file path=ppt/media/image25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1D1767-5D2B-3D44-AD25-F20FD82358ED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A2EB2-0090-174C-A81D-C1F739B70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77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27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1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04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67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27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324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544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94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426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63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29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BFC7F-127C-9A47-BA20-D8F69BD63ABE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319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ZFh-qA5DT6w" TargetMode="External"/><Relationship Id="rId2" Type="http://schemas.openxmlformats.org/officeDocument/2006/relationships/hyperlink" Target="https://youtu.be/aN6XXz192kQ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826" y="3696101"/>
            <a:ext cx="2509374" cy="25093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Week 1</a:t>
            </a:r>
            <a:br>
              <a:rPr lang="en-US" sz="3600" dirty="0"/>
            </a:br>
            <a:r>
              <a:rPr lang="en-US" sz="3600" dirty="0"/>
              <a:t>Distributed Infrastructure Patterns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</p:spTree>
    <p:extLst>
      <p:ext uri="{BB962C8B-B14F-4D97-AF65-F5344CB8AC3E}">
        <p14:creationId xmlns:p14="http://schemas.microsoft.com/office/powerpoint/2010/main" val="2356795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defined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DevOps is a </a:t>
            </a:r>
            <a:r>
              <a:rPr lang="en-US" b="1" dirty="0"/>
              <a:t>culture</a:t>
            </a:r>
            <a:r>
              <a:rPr lang="en-US" dirty="0"/>
              <a:t> that embraces </a:t>
            </a:r>
            <a:r>
              <a:rPr lang="en-US" b="1" dirty="0"/>
              <a:t>collaboration</a:t>
            </a:r>
            <a:r>
              <a:rPr lang="en-US" dirty="0"/>
              <a:t> and </a:t>
            </a:r>
            <a:r>
              <a:rPr lang="en-US" b="1" dirty="0"/>
              <a:t>automation</a:t>
            </a:r>
            <a:r>
              <a:rPr lang="en-US" dirty="0"/>
              <a:t> to improve the </a:t>
            </a:r>
            <a:r>
              <a:rPr lang="en-US" b="1" dirty="0"/>
              <a:t>quality</a:t>
            </a:r>
            <a:r>
              <a:rPr lang="en-US" dirty="0"/>
              <a:t> and </a:t>
            </a:r>
            <a:r>
              <a:rPr lang="en-US" b="1" dirty="0"/>
              <a:t>velocity</a:t>
            </a:r>
            <a:r>
              <a:rPr lang="en-US" dirty="0"/>
              <a:t> of the service delivery lifecycle.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29556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826" y="1835057"/>
            <a:ext cx="4774974" cy="453145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DevOps</a:t>
            </a:r>
            <a:r>
              <a:rPr lang="en-US" dirty="0"/>
              <a:t>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0209" y="2582740"/>
            <a:ext cx="32558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 methodology combining multiple practices within the IT organization.</a:t>
            </a:r>
          </a:p>
        </p:txBody>
      </p:sp>
    </p:spTree>
    <p:extLst>
      <p:ext uri="{BB962C8B-B14F-4D97-AF65-F5344CB8AC3E}">
        <p14:creationId xmlns:p14="http://schemas.microsoft.com/office/powerpoint/2010/main" val="870420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</a:t>
            </a:r>
            <a:r>
              <a:rPr lang="en-US" dirty="0" err="1"/>
              <a:t>DevOps</a:t>
            </a:r>
            <a:r>
              <a:rPr lang="en-US" dirty="0"/>
              <a:t> matter?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2018 State of DevOps Report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Survey of over 25,000 technology professionals over 5 years.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An attempt to quantitatively understand how technical and cultural practices associated with DevOps affect IT performance.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Categorized IT organizations as Elite, High, Medium or Low performers.</a:t>
            </a:r>
          </a:p>
        </p:txBody>
      </p:sp>
    </p:spTree>
    <p:extLst>
      <p:ext uri="{BB962C8B-B14F-4D97-AF65-F5344CB8AC3E}">
        <p14:creationId xmlns:p14="http://schemas.microsoft.com/office/powerpoint/2010/main" val="1349359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62D15E-CD5F-8148-9A5E-F4248FF39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9856"/>
            <a:ext cx="9144000" cy="35982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184C3D-5664-A74C-B924-E5BEE3AA44B2}"/>
              </a:ext>
            </a:extLst>
          </p:cNvPr>
          <p:cNvSpPr txBox="1"/>
          <p:nvPr/>
        </p:nvSpPr>
        <p:spPr>
          <a:xfrm>
            <a:off x="6638186" y="6446078"/>
            <a:ext cx="2477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</a:t>
            </a:r>
            <a:r>
              <a:rPr lang="en-US" sz="1200" i="1" dirty="0"/>
              <a:t>2018 State of DevOps Report</a:t>
            </a:r>
          </a:p>
        </p:txBody>
      </p:sp>
    </p:spTree>
    <p:extLst>
      <p:ext uri="{BB962C8B-B14F-4D97-AF65-F5344CB8AC3E}">
        <p14:creationId xmlns:p14="http://schemas.microsoft.com/office/powerpoint/2010/main" val="219042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638186" y="6446078"/>
            <a:ext cx="2477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</a:t>
            </a:r>
            <a:r>
              <a:rPr lang="en-US" sz="1200" i="1" dirty="0"/>
              <a:t>2018 State of DevOps Report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8B9C1D-4054-584A-8592-0481F3E05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037"/>
            <a:ext cx="9144000" cy="600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8895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638186" y="6446078"/>
            <a:ext cx="2505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</a:t>
            </a:r>
            <a:r>
              <a:rPr lang="en-US" sz="1200" i="1" dirty="0"/>
              <a:t>2016 State of </a:t>
            </a:r>
            <a:r>
              <a:rPr lang="en-US" sz="1200" i="1" dirty="0" err="1"/>
              <a:t>DevOps</a:t>
            </a:r>
            <a:r>
              <a:rPr lang="en-US" sz="1200" i="1" dirty="0"/>
              <a:t> Report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19D17E-404A-F240-BE95-888141690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1181100"/>
            <a:ext cx="61468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98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 we mean by “infrastructure”?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IT infrastructure provides all the necessary compute, storage, networking and software components necessary to deliver a service.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094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402170"/>
            <a:ext cx="9144000" cy="544171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Traditional IT</a:t>
            </a:r>
          </a:p>
        </p:txBody>
      </p:sp>
    </p:spTree>
    <p:extLst>
      <p:ext uri="{BB962C8B-B14F-4D97-AF65-F5344CB8AC3E}">
        <p14:creationId xmlns:p14="http://schemas.microsoft.com/office/powerpoint/2010/main" val="1675315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0539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Hand-built infrastructure based on physical hardware and guided by experience.</a:t>
            </a:r>
          </a:p>
          <a:p>
            <a:endParaRPr lang="en-US" dirty="0"/>
          </a:p>
          <a:p>
            <a:r>
              <a:rPr lang="en-US" dirty="0"/>
              <a:t>Every infrastructure component is unique and special.</a:t>
            </a:r>
          </a:p>
          <a:p>
            <a:pPr lvl="1"/>
            <a:r>
              <a:rPr lang="en-US" dirty="0"/>
              <a:t>Built at different times with slightly different processes.</a:t>
            </a:r>
          </a:p>
          <a:p>
            <a:pPr lvl="1"/>
            <a:r>
              <a:rPr lang="en-US" dirty="0"/>
              <a:t>Built by different people with different levels of experience.</a:t>
            </a:r>
          </a:p>
          <a:p>
            <a:pPr lvl="1"/>
            <a:r>
              <a:rPr lang="en-US" dirty="0"/>
              <a:t>“Just make it work.”</a:t>
            </a:r>
          </a:p>
          <a:p>
            <a:pPr lvl="1"/>
            <a:endParaRPr lang="en-US" dirty="0"/>
          </a:p>
          <a:p>
            <a:r>
              <a:rPr lang="en-US" dirty="0"/>
              <a:t>Infrastructure is rarely replaced and is fanatically supported throughout its lifecycle.</a:t>
            </a:r>
          </a:p>
          <a:p>
            <a:endParaRPr lang="en-US" dirty="0"/>
          </a:p>
          <a:p>
            <a:r>
              <a:rPr lang="en-US" dirty="0"/>
              <a:t>Infrastructure changes are carefully controlled by a Change Advisory Board (CAB). </a:t>
            </a:r>
          </a:p>
        </p:txBody>
      </p:sp>
    </p:spTree>
    <p:extLst>
      <p:ext uri="{BB962C8B-B14F-4D97-AF65-F5344CB8AC3E}">
        <p14:creationId xmlns:p14="http://schemas.microsoft.com/office/powerpoint/2010/main" val="1370218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498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Role of IT operations staff:</a:t>
            </a:r>
          </a:p>
          <a:p>
            <a:pPr lvl="1"/>
            <a:r>
              <a:rPr lang="en-US" dirty="0"/>
              <a:t>Gatekeepers for all IT services in the organization.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“The Office of No.”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Often partitioned into specialist teams:</a:t>
            </a:r>
          </a:p>
          <a:p>
            <a:pPr lvl="2"/>
            <a:r>
              <a:rPr lang="en-US" dirty="0"/>
              <a:t>Network engineers</a:t>
            </a:r>
          </a:p>
          <a:p>
            <a:pPr lvl="2"/>
            <a:r>
              <a:rPr lang="en-US" dirty="0"/>
              <a:t>Storage engineers</a:t>
            </a:r>
          </a:p>
          <a:p>
            <a:pPr lvl="2"/>
            <a:r>
              <a:rPr lang="en-US" dirty="0"/>
              <a:t>Security analysts</a:t>
            </a:r>
          </a:p>
          <a:p>
            <a:pPr lvl="2"/>
            <a:r>
              <a:rPr lang="en-US" dirty="0"/>
              <a:t>DBAs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Ops team focused on preventing infrastructure failure.</a:t>
            </a:r>
          </a:p>
          <a:p>
            <a:pPr lvl="2"/>
            <a:r>
              <a:rPr lang="en-US" dirty="0"/>
              <a:t>“Keep the lights on.”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476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Introduction to the course</a:t>
            </a:r>
          </a:p>
          <a:p>
            <a:endParaRPr lang="en-US" dirty="0"/>
          </a:p>
          <a:p>
            <a:r>
              <a:rPr lang="en-US" dirty="0"/>
              <a:t>Review syllabus</a:t>
            </a:r>
          </a:p>
          <a:p>
            <a:endParaRPr lang="en-US" dirty="0"/>
          </a:p>
          <a:p>
            <a:r>
              <a:rPr lang="en-US" dirty="0"/>
              <a:t>Distributed Infrastructure Patterns</a:t>
            </a:r>
          </a:p>
        </p:txBody>
      </p:sp>
    </p:spTree>
    <p:extLst>
      <p:ext uri="{BB962C8B-B14F-4D97-AF65-F5344CB8AC3E}">
        <p14:creationId xmlns:p14="http://schemas.microsoft.com/office/powerpoint/2010/main" val="10453387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IT server builds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587356" cy="4525963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The server build process:</a:t>
            </a:r>
          </a:p>
          <a:p>
            <a:pPr lvl="1"/>
            <a:r>
              <a:rPr lang="en-US" dirty="0"/>
              <a:t>Purchase request</a:t>
            </a:r>
          </a:p>
          <a:p>
            <a:pPr lvl="1"/>
            <a:r>
              <a:rPr lang="en-US" dirty="0"/>
              <a:t>Purchase order</a:t>
            </a:r>
          </a:p>
          <a:p>
            <a:pPr lvl="1"/>
            <a:r>
              <a:rPr lang="en-US" dirty="0"/>
              <a:t>Receive components</a:t>
            </a:r>
          </a:p>
          <a:p>
            <a:pPr lvl="1"/>
            <a:r>
              <a:rPr lang="en-US" dirty="0"/>
              <a:t>Build server</a:t>
            </a:r>
          </a:p>
          <a:p>
            <a:pPr lvl="1"/>
            <a:r>
              <a:rPr lang="en-US" dirty="0"/>
              <a:t>Test build/ update firmware</a:t>
            </a:r>
          </a:p>
          <a:p>
            <a:pPr lvl="1"/>
            <a:r>
              <a:rPr lang="en-US" dirty="0"/>
              <a:t>Install OS/Hypervisor</a:t>
            </a:r>
          </a:p>
          <a:p>
            <a:pPr lvl="1"/>
            <a:r>
              <a:rPr lang="en-US" dirty="0"/>
              <a:t>Test server</a:t>
            </a:r>
          </a:p>
          <a:p>
            <a:pPr lvl="1"/>
            <a:r>
              <a:rPr lang="en-US" dirty="0"/>
              <a:t>Rack server</a:t>
            </a:r>
          </a:p>
          <a:p>
            <a:pPr lvl="1"/>
            <a:r>
              <a:rPr lang="en-US" dirty="0"/>
              <a:t>Network provisioning</a:t>
            </a:r>
          </a:p>
          <a:p>
            <a:pPr lvl="1"/>
            <a:r>
              <a:rPr lang="en-US" dirty="0"/>
              <a:t>Storage provisioning</a:t>
            </a:r>
          </a:p>
          <a:p>
            <a:pPr lvl="1"/>
            <a:r>
              <a:rPr lang="en-US" dirty="0"/>
              <a:t>Firewall provisioning</a:t>
            </a:r>
          </a:p>
          <a:p>
            <a:pPr lvl="1"/>
            <a:r>
              <a:rPr lang="en-US" dirty="0"/>
              <a:t>Application server installation</a:t>
            </a:r>
          </a:p>
          <a:p>
            <a:pPr lvl="1"/>
            <a:r>
              <a:rPr lang="en-US" dirty="0"/>
              <a:t>Backup/ Monitoring provisioning</a:t>
            </a:r>
          </a:p>
          <a:p>
            <a:pPr lvl="1"/>
            <a:r>
              <a:rPr lang="en-US" dirty="0"/>
              <a:t>Disaster recovery provisioning</a:t>
            </a:r>
          </a:p>
          <a:p>
            <a:pPr lvl="1"/>
            <a:r>
              <a:rPr lang="en-US" dirty="0"/>
              <a:t>Security testing</a:t>
            </a:r>
          </a:p>
          <a:p>
            <a:pPr lvl="1"/>
            <a:r>
              <a:rPr lang="en-US" dirty="0"/>
              <a:t>Data migration</a:t>
            </a:r>
          </a:p>
          <a:p>
            <a:pPr lvl="1"/>
            <a:r>
              <a:rPr lang="en-US" dirty="0"/>
              <a:t>Application service testing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93624">
            <a:off x="5261851" y="1702007"/>
            <a:ext cx="24644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Avenir Black"/>
                <a:cs typeface="Avenir Black"/>
              </a:rPr>
              <a:t>1 to 6 months later you have a server!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360" y="3845940"/>
            <a:ext cx="3575312" cy="266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8370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Modern IT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9" b="13493"/>
          <a:stretch/>
        </p:blipFill>
        <p:spPr>
          <a:xfrm>
            <a:off x="0" y="1568591"/>
            <a:ext cx="9144000" cy="526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9592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Design automated infrastructure that is repeatable and testable.</a:t>
            </a:r>
          </a:p>
          <a:p>
            <a:pPr lvl="1"/>
            <a:r>
              <a:rPr lang="en-US" dirty="0"/>
              <a:t>Humans build the machines that build the infrastructure.</a:t>
            </a:r>
          </a:p>
          <a:p>
            <a:endParaRPr lang="en-US" dirty="0"/>
          </a:p>
          <a:p>
            <a:r>
              <a:rPr lang="en-US" dirty="0"/>
              <a:t>Elimination of </a:t>
            </a:r>
            <a:r>
              <a:rPr lang="en-US" b="1" dirty="0"/>
              <a:t>snowflakes</a:t>
            </a:r>
            <a:r>
              <a:rPr lang="en-US" dirty="0"/>
              <a:t> – unique infrastructure components.</a:t>
            </a:r>
          </a:p>
          <a:p>
            <a:endParaRPr lang="en-US" dirty="0"/>
          </a:p>
          <a:p>
            <a:r>
              <a:rPr lang="en-US" dirty="0"/>
              <a:t>Infrastructure is constantly being replaced.</a:t>
            </a:r>
          </a:p>
          <a:p>
            <a:pPr lvl="1"/>
            <a:r>
              <a:rPr lang="en-US" dirty="0"/>
              <a:t>”We embrace change.”</a:t>
            </a:r>
          </a:p>
          <a:p>
            <a:endParaRPr lang="en-US" dirty="0"/>
          </a:p>
          <a:p>
            <a:r>
              <a:rPr lang="en-US" dirty="0"/>
              <a:t>Infrastructure changes are automated by a change management pipeline instead of a review board. </a:t>
            </a:r>
          </a:p>
        </p:txBody>
      </p:sp>
    </p:spTree>
    <p:extLst>
      <p:ext uri="{BB962C8B-B14F-4D97-AF65-F5344CB8AC3E}">
        <p14:creationId xmlns:p14="http://schemas.microsoft.com/office/powerpoint/2010/main" val="7552806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cloud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207531" cy="47530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cloud server build process:</a:t>
            </a:r>
          </a:p>
          <a:p>
            <a:pPr lvl="1"/>
            <a:r>
              <a:rPr lang="en-US" dirty="0"/>
              <a:t>Review current computing budget quotas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Select pre-validated infrastructure stack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Deploy stack into virtual data center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Automatically load application services and data</a:t>
            </a:r>
          </a:p>
        </p:txBody>
      </p:sp>
      <p:sp>
        <p:nvSpPr>
          <p:cNvPr id="4" name="TextBox 3"/>
          <p:cNvSpPr txBox="1"/>
          <p:nvPr/>
        </p:nvSpPr>
        <p:spPr>
          <a:xfrm rot="233556">
            <a:off x="5959068" y="1501024"/>
            <a:ext cx="25434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Avenir Black"/>
                <a:cs typeface="Avenir Black"/>
              </a:rPr>
              <a:t>2 minutes later you have a server!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731" y="4020129"/>
            <a:ext cx="31242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7622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Infrastructure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17638"/>
            <a:ext cx="8229600" cy="512566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Scripted,</a:t>
            </a:r>
          </a:p>
          <a:p>
            <a:pPr marL="0" indent="0">
              <a:buNone/>
            </a:pPr>
            <a:r>
              <a:rPr lang="en-US" dirty="0"/>
              <a:t>automated</a:t>
            </a:r>
          </a:p>
          <a:p>
            <a:pPr marL="0" indent="0">
              <a:buNone/>
            </a:pPr>
            <a:r>
              <a:rPr lang="en-US" dirty="0"/>
              <a:t>infrastructure</a:t>
            </a:r>
          </a:p>
          <a:p>
            <a:pPr marL="0" indent="0">
              <a:buNone/>
            </a:pPr>
            <a:r>
              <a:rPr lang="en-US" dirty="0"/>
              <a:t>available on</a:t>
            </a:r>
          </a:p>
          <a:p>
            <a:pPr marL="0" indent="0">
              <a:buNone/>
            </a:pPr>
            <a:r>
              <a:rPr lang="en-US" dirty="0"/>
              <a:t>demand from a</a:t>
            </a:r>
          </a:p>
          <a:p>
            <a:pPr marL="0" indent="0">
              <a:buNone/>
            </a:pPr>
            <a:r>
              <a:rPr lang="en-US" dirty="0"/>
              <a:t>global cloud</a:t>
            </a:r>
          </a:p>
          <a:p>
            <a:pPr marL="0" indent="0">
              <a:buNone/>
            </a:pPr>
            <a:r>
              <a:rPr lang="en-US" dirty="0"/>
              <a:t>computing service.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r>
              <a:rPr lang="en-US" dirty="0"/>
              <a:t>Forbes: 83% of enterprise workloads will be in the cloud by 2020</a:t>
            </a:r>
          </a:p>
          <a:p>
            <a:endParaRPr lang="en-US" dirty="0"/>
          </a:p>
          <a:p>
            <a:r>
              <a:rPr lang="en-US" dirty="0"/>
              <a:t>We’ve already passed the tipping point!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E7FC83-D817-6342-ABE3-834DBCF0B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473" y="1811867"/>
            <a:ext cx="5564593" cy="2683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469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this semester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US" dirty="0"/>
              <a:t>Automation</a:t>
            </a:r>
          </a:p>
          <a:p>
            <a:pPr lvl="1"/>
            <a:r>
              <a:rPr lang="en-US" dirty="0"/>
              <a:t>Shell scripting</a:t>
            </a:r>
          </a:p>
          <a:p>
            <a:pPr lvl="1"/>
            <a:r>
              <a:rPr lang="en-US" dirty="0"/>
              <a:t>Virtualization</a:t>
            </a:r>
          </a:p>
          <a:p>
            <a:pPr lvl="1"/>
            <a:r>
              <a:rPr lang="en-US" dirty="0"/>
              <a:t>Cloud computing</a:t>
            </a:r>
          </a:p>
          <a:p>
            <a:pPr lvl="1"/>
            <a:r>
              <a:rPr lang="en-US" dirty="0"/>
              <a:t>Infrastructure Definition</a:t>
            </a:r>
          </a:p>
          <a:p>
            <a:pPr lvl="1"/>
            <a:r>
              <a:rPr lang="en-US" dirty="0"/>
              <a:t>Configuration Management</a:t>
            </a:r>
          </a:p>
          <a:p>
            <a:pPr lvl="1"/>
            <a:r>
              <a:rPr lang="en-US" dirty="0"/>
              <a:t>Serverless Applications</a:t>
            </a:r>
          </a:p>
          <a:p>
            <a:pPr lvl="1"/>
            <a:r>
              <a:rPr lang="en-US" dirty="0"/>
              <a:t>Containers</a:t>
            </a:r>
          </a:p>
          <a:p>
            <a:pPr lvl="1"/>
            <a:r>
              <a:rPr lang="en-US" dirty="0"/>
              <a:t>Software build pipelines</a:t>
            </a:r>
          </a:p>
          <a:p>
            <a:pPr lvl="1"/>
            <a:r>
              <a:rPr lang="en-US" dirty="0"/>
              <a:t>Service orchestration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3728" y="1600200"/>
            <a:ext cx="2825879" cy="282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5114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7331" y="459524"/>
            <a:ext cx="6801048" cy="2235008"/>
          </a:xfrm>
        </p:spPr>
        <p:txBody>
          <a:bodyPr>
            <a:normAutofit fontScale="47500" lnSpcReduction="20000"/>
          </a:bodyPr>
          <a:lstStyle/>
          <a:p>
            <a:pPr marL="457200" lvl="1" indent="0" algn="ctr">
              <a:buNone/>
            </a:pPr>
            <a:endParaRPr lang="en-US" sz="4000" dirty="0"/>
          </a:p>
          <a:p>
            <a:pPr marL="457200" lvl="1" indent="0" algn="ctr">
              <a:buNone/>
            </a:pPr>
            <a:endParaRPr lang="en-US" sz="4000" dirty="0"/>
          </a:p>
          <a:p>
            <a:pPr marL="457200" lvl="1" indent="0" algn="ctr">
              <a:buNone/>
            </a:pPr>
            <a:r>
              <a:rPr lang="en-US" sz="12600" dirty="0">
                <a:solidFill>
                  <a:schemeClr val="tx2">
                    <a:lumMod val="75000"/>
                  </a:schemeClr>
                </a:solidFill>
                <a:latin typeface="Avenir Black"/>
                <a:cs typeface="Avenir Black"/>
              </a:rPr>
              <a:t>Course Syllabus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0" y="2870200"/>
            <a:ext cx="69596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0923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This course is a journey, not a destination. It takes years to become an expert.</a:t>
            </a:r>
          </a:p>
          <a:p>
            <a:endParaRPr lang="en-US" dirty="0"/>
          </a:p>
          <a:p>
            <a:r>
              <a:rPr lang="en-US" dirty="0"/>
              <a:t>We will write code and work with new technologies every week.</a:t>
            </a:r>
          </a:p>
          <a:p>
            <a:endParaRPr lang="en-US" dirty="0"/>
          </a:p>
          <a:p>
            <a:r>
              <a:rPr lang="en-US" dirty="0"/>
              <a:t>Nobody is a true expert in all of these topics, including me.</a:t>
            </a:r>
          </a:p>
          <a:p>
            <a:endParaRPr lang="en-US" dirty="0"/>
          </a:p>
          <a:p>
            <a:r>
              <a:rPr lang="en-US" dirty="0"/>
              <a:t>Assignments will start out fairly easy at first, but become more challenging over time.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4108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Quotes from students last few years:</a:t>
            </a:r>
          </a:p>
          <a:p>
            <a:endParaRPr lang="en-US" dirty="0"/>
          </a:p>
          <a:p>
            <a:pPr lvl="1"/>
            <a:r>
              <a:rPr lang="en-US" dirty="0"/>
              <a:t>Student 1: “The home work assignments were way too easy to complete.”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Student 2: “These were the most difficult assignments in my entire grad school experience. I spent 10 or more hours on each assignment.</a:t>
            </a:r>
            <a:r>
              <a:rPr lang="is-IS" dirty="0"/>
              <a:t>”</a:t>
            </a:r>
          </a:p>
          <a:p>
            <a:pPr lvl="1"/>
            <a:endParaRPr lang="is-IS" dirty="0"/>
          </a:p>
          <a:p>
            <a:pPr lvl="1"/>
            <a:r>
              <a:rPr lang="is-IS" dirty="0"/>
              <a:t>Student 3: “I was able to take lessons from your class and apply them at work the next day!”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3694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BE3B9-326A-5B4C-8044-AF820B584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Submission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83CB0-6A72-FA4C-AEDE-25E0826CD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assignments are submitted via GitHub in this course. No paper or e-mail submissions are accepted.</a:t>
            </a:r>
          </a:p>
          <a:p>
            <a:endParaRPr lang="en-US" dirty="0"/>
          </a:p>
          <a:p>
            <a:r>
              <a:rPr lang="en-US" dirty="0"/>
              <a:t>You are expected to research and quickly learn Git and the GitHub platform on your own.</a:t>
            </a:r>
          </a:p>
        </p:txBody>
      </p:sp>
    </p:spTree>
    <p:extLst>
      <p:ext uri="{BB962C8B-B14F-4D97-AF65-F5344CB8AC3E}">
        <p14:creationId xmlns:p14="http://schemas.microsoft.com/office/powerpoint/2010/main" val="3035023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Your Instructor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800" dirty="0"/>
              <a:t>2015 Graduate of UST GPS </a:t>
            </a:r>
            <a:br>
              <a:rPr lang="en-US" sz="2800" dirty="0"/>
            </a:br>
            <a:r>
              <a:rPr lang="en-US" sz="2800" dirty="0"/>
              <a:t>program with </a:t>
            </a:r>
            <a:br>
              <a:rPr lang="en-US" sz="2800" dirty="0"/>
            </a:br>
            <a:r>
              <a:rPr lang="en-US" sz="2800" dirty="0"/>
              <a:t>M.S. in Software Engineering </a:t>
            </a:r>
          </a:p>
          <a:p>
            <a:endParaRPr lang="en-US" sz="2800" dirty="0"/>
          </a:p>
          <a:p>
            <a:r>
              <a:rPr lang="en-US" sz="2800" dirty="0"/>
              <a:t>25 years in IT working </a:t>
            </a:r>
            <a:br>
              <a:rPr lang="en-US" sz="2800" dirty="0"/>
            </a:br>
            <a:r>
              <a:rPr lang="en-US" sz="2800" dirty="0"/>
              <a:t>with tech startups, midsize, and</a:t>
            </a:r>
            <a:br>
              <a:rPr lang="en-US" sz="2800" dirty="0"/>
            </a:br>
            <a:r>
              <a:rPr lang="en-US" sz="2800" dirty="0"/>
              <a:t>Fortune 500</a:t>
            </a:r>
          </a:p>
          <a:p>
            <a:pPr lvl="1"/>
            <a:r>
              <a:rPr lang="en-US" sz="2400" dirty="0"/>
              <a:t>Co-founded the largest datacenter</a:t>
            </a:r>
            <a:br>
              <a:rPr lang="en-US" sz="2400" dirty="0"/>
            </a:br>
            <a:r>
              <a:rPr lang="en-US" sz="2400" dirty="0"/>
              <a:t>company in Minnesota.</a:t>
            </a:r>
          </a:p>
          <a:p>
            <a:pPr lvl="1"/>
            <a:r>
              <a:rPr lang="en-US" sz="2400" dirty="0"/>
              <a:t>Currently DevOps Engineer with </a:t>
            </a:r>
            <a:r>
              <a:rPr lang="en-US" sz="2400" dirty="0" err="1"/>
              <a:t>Spok</a:t>
            </a:r>
            <a:endParaRPr lang="en-US" sz="2400" dirty="0"/>
          </a:p>
          <a:p>
            <a:pPr lvl="1"/>
            <a:endParaRPr lang="en-US" sz="2800" dirty="0"/>
          </a:p>
          <a:p>
            <a:r>
              <a:rPr lang="en-US" sz="2800" dirty="0"/>
              <a:t>AWS Certified Solutions Architect &amp; Developer</a:t>
            </a:r>
          </a:p>
          <a:p>
            <a:endParaRPr lang="en-US" sz="2800" dirty="0"/>
          </a:p>
          <a:p>
            <a:r>
              <a:rPr lang="en-US" sz="2800" dirty="0"/>
              <a:t>Hobbies include underwater photography, cycling, analog synths, and woodworking.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392" r="756"/>
          <a:stretch/>
        </p:blipFill>
        <p:spPr>
          <a:xfrm>
            <a:off x="5113992" y="1417638"/>
            <a:ext cx="3480341" cy="272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0938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Grading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9066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Assignment grading is performed in a mostly automated fashion using a software test suite.</a:t>
            </a:r>
          </a:p>
          <a:p>
            <a:endParaRPr lang="en-US" dirty="0"/>
          </a:p>
          <a:p>
            <a:r>
              <a:rPr lang="en-US" dirty="0"/>
              <a:t>Assignments must pass a series of tests to receive full points. </a:t>
            </a:r>
          </a:p>
          <a:p>
            <a:pPr lvl="1"/>
            <a:r>
              <a:rPr lang="en-US" b="1" dirty="0"/>
              <a:t>#1 cause of losing points: missing files, incorrect file naming, incorrect file locations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Case in file names matters!</a:t>
            </a:r>
          </a:p>
          <a:p>
            <a:pPr lvl="1"/>
            <a:r>
              <a:rPr lang="en-US" dirty="0"/>
              <a:t>Double-check your work.</a:t>
            </a:r>
          </a:p>
          <a:p>
            <a:endParaRPr lang="en-US" dirty="0"/>
          </a:p>
          <a:p>
            <a:r>
              <a:rPr lang="en-US" dirty="0"/>
              <a:t>Assignments must meet the requirements </a:t>
            </a:r>
            <a:r>
              <a:rPr lang="en-US" b="1" dirty="0"/>
              <a:t>AND</a:t>
            </a:r>
            <a:r>
              <a:rPr lang="en-US" dirty="0"/>
              <a:t> follow good engineering practices: clarity and maintainability.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8733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397" y="2290289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0205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distributed infrastructure?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 computing architecture where software components are running on multiple computing systems.</a:t>
            </a:r>
          </a:p>
          <a:p>
            <a:pPr lvl="1"/>
            <a:r>
              <a:rPr lang="en-US" dirty="0"/>
              <a:t>Web servers</a:t>
            </a:r>
          </a:p>
          <a:p>
            <a:pPr lvl="1"/>
            <a:r>
              <a:rPr lang="en-US" dirty="0"/>
              <a:t>Database servers</a:t>
            </a:r>
          </a:p>
          <a:p>
            <a:pPr lvl="1"/>
            <a:r>
              <a:rPr lang="en-US" dirty="0"/>
              <a:t>Message bus servers</a:t>
            </a:r>
          </a:p>
          <a:p>
            <a:pPr lvl="1"/>
            <a:r>
              <a:rPr lang="en-US" dirty="0"/>
              <a:t>Load balancers</a:t>
            </a:r>
          </a:p>
          <a:p>
            <a:endParaRPr lang="en-US" dirty="0"/>
          </a:p>
          <a:p>
            <a:r>
              <a:rPr lang="en-US" dirty="0"/>
              <a:t>We need this to scale our software platform to support thousands or millions of users.</a:t>
            </a:r>
          </a:p>
          <a:p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2103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 we scale our platform to support more users?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9584" b="10493"/>
          <a:stretch/>
        </p:blipFill>
        <p:spPr>
          <a:xfrm>
            <a:off x="49136" y="1572768"/>
            <a:ext cx="8791976" cy="461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100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Scale Up vs. 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 Single large server vs. many small servers.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348605" y="3012122"/>
          <a:ext cx="6096001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05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54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</a:t>
                      </a:r>
                      <a:r>
                        <a:rPr lang="en-US" baseline="0" dirty="0"/>
                        <a:t> large s</a:t>
                      </a:r>
                      <a:r>
                        <a:rPr lang="en-US" dirty="0"/>
                        <a:t>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Multiple small servers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Easy to maintain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/>
                        <a:t>More challenging to maintain, need to sync content and handle performance differences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/>
                        <a:t>Finite amount of processing, memory &amp; I/O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Unlimited* amount of processing, memory &amp;</a:t>
                      </a:r>
                      <a:r>
                        <a:rPr lang="en-US" baseline="0" dirty="0"/>
                        <a:t> I/O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Requires</a:t>
                      </a:r>
                      <a:r>
                        <a:rPr lang="en-US" baseline="0" dirty="0"/>
                        <a:t> no special application support.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Application needs to support</a:t>
                      </a:r>
                      <a:r>
                        <a:rPr lang="en-US" baseline="0" dirty="0"/>
                        <a:t> distributed deployment architecture (stateless, ephemeral, etc.)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348605" y="6170225"/>
            <a:ext cx="21082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* Nothing is really unlimited </a:t>
            </a:r>
            <a:r>
              <a:rPr lang="en-US" sz="1200" dirty="0">
                <a:sym typeface="Wingdings"/>
              </a:rPr>
              <a:t>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526384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Distributed infrastructure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May need to support thousands of users concurrently.</a:t>
            </a:r>
          </a:p>
          <a:p>
            <a:endParaRPr lang="en-US" dirty="0"/>
          </a:p>
          <a:p>
            <a:r>
              <a:rPr lang="en-US" dirty="0"/>
              <a:t>Need to route user requests through the appropriate services on different computing nodes.</a:t>
            </a:r>
          </a:p>
          <a:p>
            <a:endParaRPr lang="en-US" dirty="0"/>
          </a:p>
          <a:p>
            <a:r>
              <a:rPr lang="en-US" dirty="0"/>
              <a:t>Need to distribute and partition data across many systems.</a:t>
            </a:r>
          </a:p>
          <a:p>
            <a:endParaRPr lang="en-US" dirty="0"/>
          </a:p>
          <a:p>
            <a:r>
              <a:rPr lang="en-US" dirty="0"/>
              <a:t>Need to provide fault tolerance to deliver a reliable service.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7875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AEDC676-CAE9-F340-9916-CEC3F2FF441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" b="-42"/>
          <a:stretch/>
        </p:blipFill>
        <p:spPr>
          <a:xfrm>
            <a:off x="1306727" y="1625853"/>
            <a:ext cx="6424352" cy="3614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6913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infrastructure patterns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bit about patterns</a:t>
            </a:r>
            <a:r>
              <a:rPr lang="is-IS" dirty="0"/>
              <a:t>…</a:t>
            </a:r>
          </a:p>
          <a:p>
            <a:endParaRPr lang="is-IS" dirty="0"/>
          </a:p>
          <a:p>
            <a:pPr lvl="1"/>
            <a:r>
              <a:rPr lang="is-IS" dirty="0"/>
              <a:t>A </a:t>
            </a:r>
            <a:r>
              <a:rPr lang="is-IS" b="1" dirty="0"/>
              <a:t>pattern</a:t>
            </a:r>
            <a:r>
              <a:rPr lang="is-IS" dirty="0"/>
              <a:t> is a common architectural model which generally meets specified requirements or solves a problem.</a:t>
            </a:r>
          </a:p>
          <a:p>
            <a:pPr lvl="1"/>
            <a:endParaRPr lang="is-IS" dirty="0"/>
          </a:p>
          <a:p>
            <a:pPr lvl="1"/>
            <a:r>
              <a:rPr lang="is-IS" dirty="0"/>
              <a:t>An </a:t>
            </a:r>
            <a:r>
              <a:rPr lang="is-IS" b="1" dirty="0"/>
              <a:t>anti-pattern</a:t>
            </a:r>
            <a:r>
              <a:rPr lang="is-IS" dirty="0"/>
              <a:t> is an architectural model which generally leads to an unsatisfactory outcome.</a:t>
            </a:r>
          </a:p>
          <a:p>
            <a:pPr lvl="2"/>
            <a:r>
              <a:rPr lang="is-IS" dirty="0"/>
              <a:t>Many anti-patterns started out as patterns, but then became anti-patterns as technologies evolved.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72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infrastructure patterns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4 useful distributed infrastructure patterns:</a:t>
            </a:r>
          </a:p>
          <a:p>
            <a:endParaRPr lang="en-US" dirty="0"/>
          </a:p>
          <a:p>
            <a:pPr lvl="1"/>
            <a:r>
              <a:rPr lang="en-US" dirty="0"/>
              <a:t>Load balancing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Caching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Message queues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Database </a:t>
            </a:r>
            <a:r>
              <a:rPr lang="en-US" dirty="0" err="1"/>
              <a:t>sharding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8640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Load balancing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35905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</a:t>
            </a:r>
            <a:r>
              <a:rPr lang="en-US" b="1" dirty="0"/>
              <a:t>load balancer </a:t>
            </a:r>
            <a:r>
              <a:rPr lang="en-US" dirty="0"/>
              <a:t>is a service which takes an incoming request and routes it to one of many backend servers.</a:t>
            </a:r>
          </a:p>
          <a:p>
            <a:pPr lvl="2"/>
            <a:r>
              <a:rPr lang="en-US" dirty="0"/>
              <a:t>Example: Internet request is routed to one webserver in a fleet of servers.</a:t>
            </a:r>
          </a:p>
          <a:p>
            <a:pPr lvl="1"/>
            <a:endParaRPr lang="en-US" dirty="0"/>
          </a:p>
          <a:p>
            <a:r>
              <a:rPr lang="en-US" dirty="0"/>
              <a:t>LB watches the health of servers and dynamically re-routes requests if a server fails.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762" y="4256108"/>
            <a:ext cx="4510446" cy="238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930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Introduce yourself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Your name</a:t>
            </a:r>
          </a:p>
          <a:p>
            <a:endParaRPr lang="en-US" dirty="0"/>
          </a:p>
          <a:p>
            <a:r>
              <a:rPr lang="en-US" dirty="0"/>
              <a:t>Major</a:t>
            </a:r>
          </a:p>
          <a:p>
            <a:endParaRPr lang="en-US" dirty="0"/>
          </a:p>
          <a:p>
            <a:r>
              <a:rPr lang="en-US" dirty="0"/>
              <a:t>AWS experience</a:t>
            </a:r>
          </a:p>
        </p:txBody>
      </p:sp>
    </p:spTree>
    <p:extLst>
      <p:ext uri="{BB962C8B-B14F-4D97-AF65-F5344CB8AC3E}">
        <p14:creationId xmlns:p14="http://schemas.microsoft.com/office/powerpoint/2010/main" val="6434036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Load balancer distribution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load balancer can use a variety of algorithms to determine which server should handle a request.</a:t>
            </a:r>
          </a:p>
          <a:p>
            <a:pPr lvl="1"/>
            <a:r>
              <a:rPr lang="en-US" b="1" dirty="0"/>
              <a:t>Random</a:t>
            </a:r>
            <a:r>
              <a:rPr lang="en-US" dirty="0"/>
              <a:t>: each incoming request is sent to a random server in the fleet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b="1" dirty="0"/>
              <a:t>Round-robin</a:t>
            </a:r>
            <a:r>
              <a:rPr lang="en-US" dirty="0"/>
              <a:t>: each incoming request is sent to a different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 Others: Weighted round-robin, Least Load…</a:t>
            </a:r>
          </a:p>
        </p:txBody>
      </p:sp>
    </p:spTree>
    <p:extLst>
      <p:ext uri="{BB962C8B-B14F-4D97-AF65-F5344CB8AC3E}">
        <p14:creationId xmlns:p14="http://schemas.microsoft.com/office/powerpoint/2010/main" val="16280883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sz="2800" dirty="0"/>
              <a:t>An in-memory caching service accelerates access to data and improves service response.</a:t>
            </a:r>
          </a:p>
          <a:p>
            <a:endParaRPr lang="en-US" sz="2800" dirty="0"/>
          </a:p>
          <a:p>
            <a:r>
              <a:rPr lang="en-US" sz="2800" dirty="0"/>
              <a:t>Database I/O is oftentimes </a:t>
            </a:r>
            <a:br>
              <a:rPr lang="en-US" sz="2800" dirty="0"/>
            </a:br>
            <a:r>
              <a:rPr lang="en-US" sz="2800" dirty="0"/>
              <a:t>the greatest performance </a:t>
            </a:r>
            <a:br>
              <a:rPr lang="en-US" sz="2800" dirty="0"/>
            </a:br>
            <a:r>
              <a:rPr lang="en-US" sz="2800" dirty="0"/>
              <a:t>constraint in a distributed </a:t>
            </a:r>
            <a:br>
              <a:rPr lang="en-US" sz="2800" dirty="0"/>
            </a:br>
            <a:r>
              <a:rPr lang="en-US" sz="2800" dirty="0"/>
              <a:t>application.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8D1D27-3E45-494C-A3BC-D7ECE1E97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715" y="3456518"/>
            <a:ext cx="3798751" cy="276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0456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Message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92049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 message queue decouples services and allows producers (senders) to send messages to consumers (receivers).</a:t>
            </a:r>
          </a:p>
          <a:p>
            <a:endParaRPr lang="en-US" dirty="0"/>
          </a:p>
          <a:p>
            <a:pPr lvl="1"/>
            <a:r>
              <a:rPr lang="en-US" dirty="0"/>
              <a:t>Prevents one service from overwhelming another service with requests.</a:t>
            </a:r>
          </a:p>
          <a:p>
            <a:pPr lvl="1"/>
            <a:r>
              <a:rPr lang="en-US" dirty="0"/>
              <a:t>Allows for asynchronous, batch handling of requests.</a:t>
            </a:r>
          </a:p>
          <a:p>
            <a:pPr lvl="1"/>
            <a:r>
              <a:rPr lang="en-US" dirty="0"/>
              <a:t>Increases application reliability (retries)</a:t>
            </a:r>
          </a:p>
          <a:p>
            <a:endParaRPr lang="en-US" dirty="0"/>
          </a:p>
          <a:p>
            <a:r>
              <a:rPr lang="en-US" dirty="0"/>
              <a:t>Companies like </a:t>
            </a:r>
            <a:r>
              <a:rPr lang="en-US" dirty="0" err="1"/>
              <a:t>Amazon.com</a:t>
            </a:r>
            <a:r>
              <a:rPr lang="en-US" dirty="0"/>
              <a:t> use thousands of message queues.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AC4D08-55AC-D646-9A34-2AFD8ECF3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520" y="4467021"/>
            <a:ext cx="4869180" cy="217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2840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</a:t>
            </a:r>
            <a:r>
              <a:rPr lang="en-US" dirty="0" err="1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397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How do we store large sets of data that are too big for a single server?</a:t>
            </a:r>
          </a:p>
          <a:p>
            <a:endParaRPr lang="en-US" dirty="0"/>
          </a:p>
          <a:p>
            <a:r>
              <a:rPr lang="en-US" dirty="0"/>
              <a:t>Partition a database into multiple slices, called </a:t>
            </a:r>
            <a:r>
              <a:rPr lang="en-US" b="1" dirty="0"/>
              <a:t>shards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Shards are stored on multiple servers.</a:t>
            </a:r>
          </a:p>
          <a:p>
            <a:pPr lvl="1"/>
            <a:r>
              <a:rPr lang="en-US" dirty="0"/>
              <a:t>A server may contain one or more shards.</a:t>
            </a:r>
          </a:p>
          <a:p>
            <a:endParaRPr lang="en-US" dirty="0"/>
          </a:p>
          <a:p>
            <a:r>
              <a:rPr lang="en-US" dirty="0"/>
              <a:t>Apps distribute requests to multiple </a:t>
            </a:r>
            <a:r>
              <a:rPr lang="en-US" dirty="0" err="1"/>
              <a:t>sharded</a:t>
            </a:r>
            <a:r>
              <a:rPr lang="en-US" dirty="0"/>
              <a:t> database servers, improving performance for some operations.</a:t>
            </a:r>
          </a:p>
          <a:p>
            <a:pPr lvl="1"/>
            <a:r>
              <a:rPr lang="en-US" dirty="0"/>
              <a:t>Improved write and indexing performance.</a:t>
            </a:r>
          </a:p>
          <a:p>
            <a:pPr lvl="1"/>
            <a:r>
              <a:rPr lang="en-US" dirty="0"/>
              <a:t>Potential challenges rebalancing data on shards.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0512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</a:t>
            </a:r>
            <a:r>
              <a:rPr lang="en-US" dirty="0" err="1"/>
              <a:t>Sharding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48" y="1509504"/>
            <a:ext cx="6990282" cy="489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587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NoSQL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7767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NoSQL = Not only SQL.</a:t>
            </a:r>
          </a:p>
          <a:p>
            <a:endParaRPr lang="en-US" dirty="0"/>
          </a:p>
          <a:p>
            <a:r>
              <a:rPr lang="en-US" dirty="0"/>
              <a:t>Goal is to store data closer to the way it’s actually represented.</a:t>
            </a:r>
          </a:p>
          <a:p>
            <a:endParaRPr lang="en-US" dirty="0"/>
          </a:p>
          <a:p>
            <a:r>
              <a:rPr lang="en-US" dirty="0"/>
              <a:t>Several different types of NoSQL databases, each solving different scaling issues.</a:t>
            </a:r>
          </a:p>
          <a:p>
            <a:endParaRPr lang="en-US" dirty="0"/>
          </a:p>
          <a:p>
            <a:r>
              <a:rPr lang="en-US" dirty="0"/>
              <a:t>Growth of NoSQL correlated to the growth of distributed systems (~2010).</a:t>
            </a:r>
          </a:p>
        </p:txBody>
      </p:sp>
    </p:spTree>
    <p:extLst>
      <p:ext uri="{BB962C8B-B14F-4D97-AF65-F5344CB8AC3E}">
        <p14:creationId xmlns:p14="http://schemas.microsoft.com/office/powerpoint/2010/main" val="34414114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NoSQL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Four major types of NoSQL databases:</a:t>
            </a:r>
          </a:p>
          <a:p>
            <a:endParaRPr lang="en-US" dirty="0"/>
          </a:p>
          <a:p>
            <a:pPr lvl="1"/>
            <a:r>
              <a:rPr lang="en-US" dirty="0"/>
              <a:t>Key/value (</a:t>
            </a:r>
            <a:r>
              <a:rPr lang="en-US" dirty="0" err="1"/>
              <a:t>Redis</a:t>
            </a:r>
            <a:r>
              <a:rPr lang="en-US" dirty="0"/>
              <a:t>, Memcached, AWS </a:t>
            </a:r>
            <a:r>
              <a:rPr lang="en-US" dirty="0" err="1"/>
              <a:t>ElastiCache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Columnar (</a:t>
            </a:r>
            <a:r>
              <a:rPr lang="en-US" dirty="0" err="1"/>
              <a:t>Hbase</a:t>
            </a:r>
            <a:r>
              <a:rPr lang="en-US" dirty="0"/>
              <a:t>, AWS Redshift)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Document (Mongo, AWS DynamoDB)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Graph (Neo4j, AWS Neptune)</a:t>
            </a:r>
          </a:p>
        </p:txBody>
      </p:sp>
    </p:spTree>
    <p:extLst>
      <p:ext uri="{BB962C8B-B14F-4D97-AF65-F5344CB8AC3E}">
        <p14:creationId xmlns:p14="http://schemas.microsoft.com/office/powerpoint/2010/main" val="3685516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Distributed system coupling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You learned about the concept of coupling in the software engineering course. </a:t>
            </a:r>
          </a:p>
          <a:p>
            <a:endParaRPr lang="en-US" dirty="0"/>
          </a:p>
          <a:p>
            <a:r>
              <a:rPr lang="en-US" b="1" dirty="0"/>
              <a:t>In general, loose coupling is desirable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Easier to maintain and replace components.</a:t>
            </a:r>
          </a:p>
          <a:p>
            <a:pPr lvl="1"/>
            <a:r>
              <a:rPr lang="en-US" dirty="0"/>
              <a:t>Fewer bugs and hidden dependencies.</a:t>
            </a:r>
          </a:p>
          <a:p>
            <a:pPr lvl="1"/>
            <a:r>
              <a:rPr lang="en-US" dirty="0"/>
              <a:t>More flexible.</a:t>
            </a:r>
          </a:p>
          <a:p>
            <a:pPr lvl="1"/>
            <a:endParaRPr lang="en-US" dirty="0"/>
          </a:p>
          <a:p>
            <a:r>
              <a:rPr lang="en-US" dirty="0"/>
              <a:t>Loose coupling is highly desirable in distributed systems as </a:t>
            </a:r>
            <a:r>
              <a:rPr lang="en-US"/>
              <a:t>well.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3848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Scaling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9829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The speed of small systems cannot easily be translated to large distributed systems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Applications running on a single server will encounter different bottlenecks as the service scales.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Doubling CPU or memory does not necessarily double performance.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performance bottleneck (constraint) always changes!</a:t>
            </a:r>
          </a:p>
          <a:p>
            <a:endParaRPr lang="en-US" dirty="0"/>
          </a:p>
          <a:p>
            <a:r>
              <a:rPr lang="en-US" b="1" dirty="0"/>
              <a:t>Network and disk I/O are orders of magnitude slower than CPU and memory access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Be very wary of these kinds of requests!</a:t>
            </a:r>
          </a:p>
          <a:p>
            <a:pPr lvl="1"/>
            <a:r>
              <a:rPr lang="en-US" dirty="0"/>
              <a:t>Slow request latencies are magnified at scale.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6155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Assignment 1: Set up accounts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/>
              <a:t>Watch Lecture 2 videos</a:t>
            </a:r>
          </a:p>
          <a:p>
            <a:endParaRPr lang="en-US" dirty="0"/>
          </a:p>
          <a:p>
            <a:r>
              <a:rPr lang="en-US" dirty="0"/>
              <a:t>Watch video on launching AWS EC2 instance:</a:t>
            </a:r>
          </a:p>
          <a:p>
            <a:pPr lvl="1"/>
            <a:r>
              <a:rPr lang="en-US" dirty="0">
                <a:hlinkClick r:id="rId2"/>
              </a:rPr>
              <a:t>https://youtu.be/aN6XXz192kQ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Watch video on connecting to instance:</a:t>
            </a:r>
          </a:p>
          <a:p>
            <a:pPr lvl="1"/>
            <a:r>
              <a:rPr lang="en-US" dirty="0"/>
              <a:t>Windows: https://</a:t>
            </a:r>
            <a:r>
              <a:rPr lang="en-US" dirty="0" err="1"/>
              <a:t>youtu.be</a:t>
            </a:r>
            <a:r>
              <a:rPr lang="en-US" dirty="0"/>
              <a:t>/o-</a:t>
            </a:r>
            <a:r>
              <a:rPr lang="en-US" dirty="0" err="1"/>
              <a:t>ogpzXdXqU</a:t>
            </a:r>
            <a:endParaRPr lang="en-US" dirty="0"/>
          </a:p>
          <a:p>
            <a:pPr lvl="1"/>
            <a:r>
              <a:rPr lang="en-US" dirty="0"/>
              <a:t>Mac: </a:t>
            </a:r>
            <a:r>
              <a:rPr lang="en-US" dirty="0">
                <a:hlinkClick r:id="rId3"/>
              </a:rPr>
              <a:t>https://youtu.be/ZFh-qA5DT6w</a:t>
            </a:r>
            <a:endParaRPr lang="en-US" dirty="0"/>
          </a:p>
          <a:p>
            <a:endParaRPr lang="en-US" dirty="0"/>
          </a:p>
          <a:p>
            <a:r>
              <a:rPr lang="en-US" dirty="0"/>
              <a:t>Optional:</a:t>
            </a:r>
          </a:p>
          <a:p>
            <a:pPr lvl="1"/>
            <a:r>
              <a:rPr lang="en-US" dirty="0"/>
              <a:t>Read </a:t>
            </a:r>
            <a:r>
              <a:rPr lang="en-US" i="1" dirty="0"/>
              <a:t>Git Hands On Guide</a:t>
            </a:r>
          </a:p>
          <a:p>
            <a:pPr lvl="1"/>
            <a:r>
              <a:rPr lang="en-US" dirty="0"/>
              <a:t>Read </a:t>
            </a:r>
            <a:r>
              <a:rPr lang="en-US" i="1" dirty="0"/>
              <a:t>Linux Hands On Guide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183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FD0AFF3-90CE-0149-9BF1-54ED4F3B0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00"/>
            <a:ext cx="9144000" cy="5029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28CFF9-373E-3041-A123-31816C3CCA2F}"/>
              </a:ext>
            </a:extLst>
          </p:cNvPr>
          <p:cNvSpPr txBox="1"/>
          <p:nvPr/>
        </p:nvSpPr>
        <p:spPr>
          <a:xfrm>
            <a:off x="189688" y="1273108"/>
            <a:ext cx="7540379" cy="4247317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bg1"/>
                </a:solidFill>
              </a:rPr>
              <a:t>Manufacturers in the 1980's faced a challenge:</a:t>
            </a:r>
          </a:p>
          <a:p>
            <a:endParaRPr lang="en-US" sz="4500" dirty="0">
              <a:solidFill>
                <a:schemeClr val="bg1"/>
              </a:solidFill>
            </a:endParaRPr>
          </a:p>
          <a:p>
            <a:pPr algn="ctr"/>
            <a:r>
              <a:rPr lang="en-US" sz="4500" dirty="0">
                <a:solidFill>
                  <a:schemeClr val="bg1"/>
                </a:solidFill>
              </a:rPr>
              <a:t>Protect sales (↑ inventory)</a:t>
            </a:r>
          </a:p>
          <a:p>
            <a:pPr algn="ctr"/>
            <a:r>
              <a:rPr lang="en-US" sz="4500" dirty="0">
                <a:solidFill>
                  <a:schemeClr val="bg1"/>
                </a:solidFill>
              </a:rPr>
              <a:t>OR</a:t>
            </a:r>
          </a:p>
          <a:p>
            <a:pPr algn="ctr"/>
            <a:r>
              <a:rPr lang="en-US" sz="4500" dirty="0">
                <a:solidFill>
                  <a:schemeClr val="bg1"/>
                </a:solidFill>
              </a:rPr>
              <a:t>Reduce costs (↓ inventory)</a:t>
            </a:r>
          </a:p>
        </p:txBody>
      </p:sp>
    </p:spTree>
    <p:extLst>
      <p:ext uri="{BB962C8B-B14F-4D97-AF65-F5344CB8AC3E}">
        <p14:creationId xmlns:p14="http://schemas.microsoft.com/office/powerpoint/2010/main" val="2650028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8AB6A7-07E9-F84B-AD57-D7CE6C745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921" y="1902878"/>
            <a:ext cx="5906015" cy="42759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85C57A-1609-3A46-A09E-16EB0C38F25C}"/>
              </a:ext>
            </a:extLst>
          </p:cNvPr>
          <p:cNvSpPr txBox="1"/>
          <p:nvPr/>
        </p:nvSpPr>
        <p:spPr>
          <a:xfrm>
            <a:off x="1141277" y="875899"/>
            <a:ext cx="7155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Solution: Lean Production System (Toyota)</a:t>
            </a:r>
          </a:p>
        </p:txBody>
      </p:sp>
    </p:spTree>
    <p:extLst>
      <p:ext uri="{BB962C8B-B14F-4D97-AF65-F5344CB8AC3E}">
        <p14:creationId xmlns:p14="http://schemas.microsoft.com/office/powerpoint/2010/main" val="612337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346F03-5CDC-4D47-B748-B955966BB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14557D-F8DF-2E43-A168-214D06FD2319}"/>
              </a:ext>
            </a:extLst>
          </p:cNvPr>
          <p:cNvSpPr txBox="1"/>
          <p:nvPr/>
        </p:nvSpPr>
        <p:spPr>
          <a:xfrm>
            <a:off x="189687" y="1273108"/>
            <a:ext cx="8387045" cy="3170099"/>
          </a:xfrm>
          <a:prstGeom prst="rect">
            <a:avLst/>
          </a:prstGeom>
          <a:solidFill>
            <a:schemeClr val="accent3">
              <a:lumMod val="50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Companies building software face challenges:</a:t>
            </a:r>
          </a:p>
          <a:p>
            <a:endParaRPr lang="en-US" sz="4000" dirty="0">
              <a:solidFill>
                <a:schemeClr val="bg1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Produce value quickly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Deliver reliable services</a:t>
            </a:r>
          </a:p>
        </p:txBody>
      </p:sp>
    </p:spTree>
    <p:extLst>
      <p:ext uri="{BB962C8B-B14F-4D97-AF65-F5344CB8AC3E}">
        <p14:creationId xmlns:p14="http://schemas.microsoft.com/office/powerpoint/2010/main" val="2030416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25D634-C5FB-0446-8BA4-75599CABD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982" y="1858147"/>
            <a:ext cx="5950310" cy="306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8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D8931A-23D7-5C48-B5A3-98EBECA26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D857EA7-C8F5-6E40-8661-304078BA7226}"/>
              </a:ext>
            </a:extLst>
          </p:cNvPr>
          <p:cNvSpPr txBox="1"/>
          <p:nvPr/>
        </p:nvSpPr>
        <p:spPr>
          <a:xfrm>
            <a:off x="2882213" y="2553215"/>
            <a:ext cx="4191249" cy="1200329"/>
          </a:xfrm>
          <a:prstGeom prst="rect">
            <a:avLst/>
          </a:prstGeom>
          <a:solidFill>
            <a:schemeClr val="accent6">
              <a:lumMod val="50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2.7 million</a:t>
            </a:r>
          </a:p>
        </p:txBody>
      </p:sp>
    </p:spTree>
    <p:extLst>
      <p:ext uri="{BB962C8B-B14F-4D97-AF65-F5344CB8AC3E}">
        <p14:creationId xmlns:p14="http://schemas.microsoft.com/office/powerpoint/2010/main" val="3148699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9454</TotalTime>
  <Words>1612</Words>
  <Application>Microsoft Macintosh PowerPoint</Application>
  <PresentationFormat>On-screen Show (4:3)</PresentationFormat>
  <Paragraphs>331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Arial</vt:lpstr>
      <vt:lpstr>Avenir Black</vt:lpstr>
      <vt:lpstr>Calibri</vt:lpstr>
      <vt:lpstr>Office Theme</vt:lpstr>
      <vt:lpstr>DevOps &amp; Cloud Infrastructure SEIS 665 Week 1 Distributed Infrastructure Patterns</vt:lpstr>
      <vt:lpstr>Agenda</vt:lpstr>
      <vt:lpstr>About Your Instructor</vt:lpstr>
      <vt:lpstr>Introduce yourself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DevOps defined</vt:lpstr>
      <vt:lpstr>What is DevOps?</vt:lpstr>
      <vt:lpstr>Why does DevOps matter?</vt:lpstr>
      <vt:lpstr>PowerPoint Presentation</vt:lpstr>
      <vt:lpstr>PowerPoint Presentation</vt:lpstr>
      <vt:lpstr>PowerPoint Presentation</vt:lpstr>
      <vt:lpstr>Infrastructure</vt:lpstr>
      <vt:lpstr>Traditional IT</vt:lpstr>
      <vt:lpstr>Traditional IT</vt:lpstr>
      <vt:lpstr>Traditional IT</vt:lpstr>
      <vt:lpstr>Traditional IT server builds</vt:lpstr>
      <vt:lpstr>Modern IT</vt:lpstr>
      <vt:lpstr>Modern IT</vt:lpstr>
      <vt:lpstr>Modern cloud servers</vt:lpstr>
      <vt:lpstr>Cloud Infrastructure</vt:lpstr>
      <vt:lpstr>Topics this semester</vt:lpstr>
      <vt:lpstr>PowerPoint Presentation</vt:lpstr>
      <vt:lpstr>Syllabus Notes</vt:lpstr>
      <vt:lpstr>Assignments</vt:lpstr>
      <vt:lpstr>Assignment Submission</vt:lpstr>
      <vt:lpstr>Assignment Grading</vt:lpstr>
      <vt:lpstr>Attendance</vt:lpstr>
      <vt:lpstr>What is distributed infrastructure?</vt:lpstr>
      <vt:lpstr>How do we scale our platform to support more users?</vt:lpstr>
      <vt:lpstr>Scale Up vs. Out</vt:lpstr>
      <vt:lpstr>Distributed infrastructure challenges</vt:lpstr>
      <vt:lpstr>PowerPoint Presentation</vt:lpstr>
      <vt:lpstr>Distributed infrastructure patterns</vt:lpstr>
      <vt:lpstr>Distributed infrastructure patterns</vt:lpstr>
      <vt:lpstr>Load balancing</vt:lpstr>
      <vt:lpstr>Load balancer distribution</vt:lpstr>
      <vt:lpstr>Caching</vt:lpstr>
      <vt:lpstr>Message queue</vt:lpstr>
      <vt:lpstr>Database Sharding</vt:lpstr>
      <vt:lpstr>Database Sharding</vt:lpstr>
      <vt:lpstr>NoSQL</vt:lpstr>
      <vt:lpstr>NoSQL</vt:lpstr>
      <vt:lpstr>Distributed system coupling</vt:lpstr>
      <vt:lpstr>Scaling performance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 6XX IT Infrastructure</dc:title>
  <dc:creator>Jason Baker</dc:creator>
  <cp:lastModifiedBy>Jason Baker</cp:lastModifiedBy>
  <cp:revision>200</cp:revision>
  <dcterms:created xsi:type="dcterms:W3CDTF">2016-03-17T15:27:29Z</dcterms:created>
  <dcterms:modified xsi:type="dcterms:W3CDTF">2019-07-02T22:04:17Z</dcterms:modified>
</cp:coreProperties>
</file>